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0693400" cy="7556500"/>
  <p:notesSz cx="6807200" cy="9939338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League Spartan" panose="020B0604020202020204" charset="0"/>
      <p:regular r:id="rId10"/>
      <p:bold r:id="rId11"/>
    </p:embeddedFont>
    <p:embeddedFont>
      <p:font typeface="Arimo Bold" panose="020B0604020202020204" charset="0"/>
      <p:regular r:id="rId12"/>
      <p:bold r:id="rId13"/>
    </p:embeddedFont>
    <p:embeddedFont>
      <p:font typeface="Arimo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26" autoAdjust="0"/>
  </p:normalViewPr>
  <p:slideViewPr>
    <p:cSldViewPr>
      <p:cViewPr varScale="1">
        <p:scale>
          <a:sx n="66" d="100"/>
          <a:sy n="66" d="100"/>
        </p:scale>
        <p:origin x="13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Table 61">
            <a:extLst>
              <a:ext uri="{FF2B5EF4-FFF2-40B4-BE49-F238E27FC236}">
                <a16:creationId xmlns:a16="http://schemas.microsoft.com/office/drawing/2014/main" id="{5BFEFC7D-EC20-3BB8-0D9B-92AE46934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014794"/>
              </p:ext>
            </p:extLst>
          </p:nvPr>
        </p:nvGraphicFramePr>
        <p:xfrm>
          <a:off x="337589" y="1841083"/>
          <a:ext cx="10071720" cy="4956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8620">
                  <a:extLst>
                    <a:ext uri="{9D8B030D-6E8A-4147-A177-3AD203B41FA5}">
                      <a16:colId xmlns:a16="http://schemas.microsoft.com/office/drawing/2014/main" val="3703002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1981510173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049421221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391242717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294830240"/>
                    </a:ext>
                  </a:extLst>
                </a:gridCol>
                <a:gridCol w="1678620">
                  <a:extLst>
                    <a:ext uri="{9D8B030D-6E8A-4147-A177-3AD203B41FA5}">
                      <a16:colId xmlns:a16="http://schemas.microsoft.com/office/drawing/2014/main" val="4095282709"/>
                    </a:ext>
                  </a:extLst>
                </a:gridCol>
              </a:tblGrid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1664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670819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89268"/>
                  </a:ext>
                </a:extLst>
              </a:tr>
              <a:tr h="1239158"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 smtClean="0">
                        <a:ln w="25400">
                          <a:noFill/>
                        </a:ln>
                      </a:endParaRPr>
                    </a:p>
                    <a:p>
                      <a:endParaRPr lang="en-GB" dirty="0" smtClean="0">
                        <a:ln w="25400">
                          <a:noFill/>
                        </a:ln>
                      </a:endParaRPr>
                    </a:p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7189"/>
                  </a:ext>
                </a:extLst>
              </a:tr>
            </a:tbl>
          </a:graphicData>
        </a:graphic>
      </p:graphicFrame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" name="Freeform 11"/>
          <p:cNvSpPr/>
          <p:nvPr/>
        </p:nvSpPr>
        <p:spPr>
          <a:xfrm>
            <a:off x="597155" y="-167566"/>
            <a:ext cx="7240344" cy="1631652"/>
          </a:xfrm>
          <a:custGeom>
            <a:avLst/>
            <a:gdLst/>
            <a:ahLst/>
            <a:cxnLst/>
            <a:rect l="l" t="t" r="r" b="b"/>
            <a:pathLst>
              <a:path w="7240344" h="1631652">
                <a:moveTo>
                  <a:pt x="0" y="0"/>
                </a:moveTo>
                <a:lnTo>
                  <a:pt x="7240344" y="0"/>
                </a:lnTo>
                <a:lnTo>
                  <a:pt x="7240344" y="1631652"/>
                </a:lnTo>
                <a:lnTo>
                  <a:pt x="0" y="16316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981" r="-13276" b="-37847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12" name="TextBox 12"/>
          <p:cNvSpPr txBox="1"/>
          <p:nvPr/>
        </p:nvSpPr>
        <p:spPr>
          <a:xfrm>
            <a:off x="7352914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17234" y="153044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993081" y="1530442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68928" y="1530444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020623" y="1530443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7558" y="1530441"/>
            <a:ext cx="1353333" cy="2109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 dirty="0">
                <a:solidFill>
                  <a:srgbClr val="141944"/>
                </a:solidFill>
                <a:latin typeface="League Spartan"/>
              </a:rPr>
              <a:t>WEEKS SERVED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5984" y="2038221"/>
            <a:ext cx="1437301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19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18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15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13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10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 September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30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445574" y="3288575"/>
            <a:ext cx="1437302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February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25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22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20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17 June 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9 September</a:t>
            </a:r>
            <a:endParaRPr lang="en-US" sz="700" dirty="0">
              <a:solidFill>
                <a:srgbClr val="000000"/>
              </a:solidFill>
              <a:latin typeface="Arimo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445574" y="4560864"/>
            <a:ext cx="1440277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4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29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27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24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16 September</a:t>
            </a:r>
          </a:p>
        </p:txBody>
      </p:sp>
      <p:sp>
        <p:nvSpPr>
          <p:cNvPr id="27" name="Freeform 27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TextBox 52"/>
          <p:cNvSpPr txBox="1"/>
          <p:nvPr/>
        </p:nvSpPr>
        <p:spPr>
          <a:xfrm>
            <a:off x="445173" y="5806683"/>
            <a:ext cx="1459820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11 March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8 April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6 May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3 June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26 August</a:t>
            </a:r>
          </a:p>
          <a:p>
            <a:pPr>
              <a:lnSpc>
                <a:spcPts val="980"/>
              </a:lnSpc>
            </a:pPr>
            <a:r>
              <a:rPr lang="en-US" sz="900" dirty="0">
                <a:solidFill>
                  <a:srgbClr val="000000"/>
                </a:solidFill>
                <a:latin typeface="Arimo Bold"/>
              </a:rPr>
              <a:t>23 September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EFB47E-06FF-E97B-E3E3-4965A8222366}"/>
              </a:ext>
            </a:extLst>
          </p:cNvPr>
          <p:cNvGrpSpPr/>
          <p:nvPr/>
        </p:nvGrpSpPr>
        <p:grpSpPr>
          <a:xfrm>
            <a:off x="0" y="6814790"/>
            <a:ext cx="10693402" cy="783654"/>
            <a:chOff x="0" y="6814790"/>
            <a:chExt cx="10693402" cy="783654"/>
          </a:xfrm>
        </p:grpSpPr>
        <p:grpSp>
          <p:nvGrpSpPr>
            <p:cNvPr id="2" name="Group 2"/>
            <p:cNvGrpSpPr/>
            <p:nvPr/>
          </p:nvGrpSpPr>
          <p:grpSpPr>
            <a:xfrm>
              <a:off x="0" y="6814790"/>
              <a:ext cx="10693402" cy="783654"/>
              <a:chOff x="0" y="-28575"/>
              <a:chExt cx="4407140" cy="280844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4407140" cy="252269"/>
              </a:xfrm>
              <a:custGeom>
                <a:avLst/>
                <a:gdLst/>
                <a:ahLst/>
                <a:cxnLst/>
                <a:rect l="l" t="t" r="r" b="b"/>
                <a:pathLst>
                  <a:path w="4407140" h="252269">
                    <a:moveTo>
                      <a:pt x="23293" y="0"/>
                    </a:moveTo>
                    <a:lnTo>
                      <a:pt x="4383846" y="0"/>
                    </a:lnTo>
                    <a:cubicBezTo>
                      <a:pt x="4390024" y="0"/>
                      <a:pt x="4395949" y="2454"/>
                      <a:pt x="4400317" y="6823"/>
                    </a:cubicBezTo>
                    <a:cubicBezTo>
                      <a:pt x="4404685" y="11191"/>
                      <a:pt x="4407140" y="17116"/>
                      <a:pt x="4407140" y="23293"/>
                    </a:cubicBezTo>
                    <a:lnTo>
                      <a:pt x="4407140" y="228976"/>
                    </a:lnTo>
                    <a:cubicBezTo>
                      <a:pt x="4407140" y="235154"/>
                      <a:pt x="4404685" y="241078"/>
                      <a:pt x="4400317" y="245447"/>
                    </a:cubicBezTo>
                    <a:cubicBezTo>
                      <a:pt x="4395949" y="249815"/>
                      <a:pt x="4390024" y="252269"/>
                      <a:pt x="4383846" y="252269"/>
                    </a:cubicBezTo>
                    <a:lnTo>
                      <a:pt x="23293" y="252269"/>
                    </a:lnTo>
                    <a:cubicBezTo>
                      <a:pt x="17116" y="252269"/>
                      <a:pt x="11191" y="249815"/>
                      <a:pt x="6823" y="245447"/>
                    </a:cubicBezTo>
                    <a:cubicBezTo>
                      <a:pt x="2454" y="241078"/>
                      <a:pt x="0" y="235154"/>
                      <a:pt x="0" y="228976"/>
                    </a:cubicBezTo>
                    <a:lnTo>
                      <a:pt x="0" y="23293"/>
                    </a:lnTo>
                    <a:cubicBezTo>
                      <a:pt x="0" y="17116"/>
                      <a:pt x="2454" y="11191"/>
                      <a:pt x="6823" y="6823"/>
                    </a:cubicBezTo>
                    <a:cubicBezTo>
                      <a:pt x="11191" y="2454"/>
                      <a:pt x="17116" y="0"/>
                      <a:pt x="23293" y="0"/>
                    </a:cubicBezTo>
                    <a:close/>
                  </a:path>
                </a:pathLst>
              </a:custGeom>
              <a:solidFill>
                <a:srgbClr val="99CA3C"/>
              </a:solidFill>
            </p:spPr>
            <p:txBody>
              <a:bodyPr/>
              <a:lstStyle/>
              <a:p>
                <a:endParaRPr lang="en-GB" dirty="0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28575"/>
                <a:ext cx="4407139" cy="28084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0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6049" y="7078972"/>
              <a:ext cx="2076780" cy="3460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MILK, WATER, BREAD &amp; </a:t>
              </a:r>
            </a:p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FRESH FRUIT AVAILABLE DAILY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8607216" y="7072449"/>
              <a:ext cx="1779641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MENU SUBJECT TO PRODUCT AVAILABLIITY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281718" y="7072449"/>
              <a:ext cx="4732527" cy="3433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000" dirty="0">
                  <a:solidFill>
                    <a:srgbClr val="FFFFFF"/>
                  </a:solidFill>
                  <a:latin typeface="Arimo Bold"/>
                </a:rPr>
                <a:t>IF YOU NEED ANY INFORMATION ON ALLERGENS OR HAVE SPECIAL DIETARY REQUIREMENTS, PLEASE NOTIFY YOUR SCHOOL ACCORDINGLY 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8DF10DB-F935-0253-DA64-52D1EFFF7A47}"/>
                </a:ext>
              </a:extLst>
            </p:cNvPr>
            <p:cNvCxnSpPr>
              <a:cxnSpLocks/>
            </p:cNvCxnSpPr>
            <p:nvPr/>
          </p:nvCxnSpPr>
          <p:spPr>
            <a:xfrm>
              <a:off x="2856515" y="6993892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6CF90D-D1C6-8AD2-9E83-47AB9C3A0600}"/>
                </a:ext>
              </a:extLst>
            </p:cNvPr>
            <p:cNvCxnSpPr>
              <a:cxnSpLocks/>
            </p:cNvCxnSpPr>
            <p:nvPr/>
          </p:nvCxnSpPr>
          <p:spPr>
            <a:xfrm>
              <a:off x="8300673" y="7007237"/>
              <a:ext cx="14512" cy="4786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F4569F03-842F-3D43-8B69-238717852DFE}"/>
              </a:ext>
            </a:extLst>
          </p:cNvPr>
          <p:cNvSpPr txBox="1"/>
          <p:nvPr/>
        </p:nvSpPr>
        <p:spPr>
          <a:xfrm rot="16200000">
            <a:off x="-1009141" y="5594874"/>
            <a:ext cx="234970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85000"/>
                  </a:schemeClr>
                </a:solidFill>
              </a:rPr>
              <a:t>PS Spring Summer 24 Belfast &amp; East Locality 1pENC</a:t>
            </a:r>
          </a:p>
        </p:txBody>
      </p:sp>
      <p:grpSp>
        <p:nvGrpSpPr>
          <p:cNvPr id="5" name="Group 40">
            <a:extLst>
              <a:ext uri="{FF2B5EF4-FFF2-40B4-BE49-F238E27FC236}">
                <a16:creationId xmlns:a16="http://schemas.microsoft.com/office/drawing/2014/main" id="{BCAE9E0D-F02B-DCCE-E594-2BA1FF9E55D6}"/>
              </a:ext>
            </a:extLst>
          </p:cNvPr>
          <p:cNvGrpSpPr/>
          <p:nvPr/>
        </p:nvGrpSpPr>
        <p:grpSpPr>
          <a:xfrm>
            <a:off x="2024127" y="1909205"/>
            <a:ext cx="8362592" cy="1282402"/>
            <a:chOff x="4707" y="-30592"/>
            <a:chExt cx="11039634" cy="2203741"/>
          </a:xfrm>
        </p:grpSpPr>
        <p:sp>
          <p:nvSpPr>
            <p:cNvPr id="8" name="TextBox 41">
              <a:extLst>
                <a:ext uri="{FF2B5EF4-FFF2-40B4-BE49-F238E27FC236}">
                  <a16:creationId xmlns:a16="http://schemas.microsoft.com/office/drawing/2014/main" id="{343CE421-C617-5581-9047-0A8C2390641F}"/>
                </a:ext>
              </a:extLst>
            </p:cNvPr>
            <p:cNvSpPr txBox="1"/>
            <p:nvPr/>
          </p:nvSpPr>
          <p:spPr>
            <a:xfrm>
              <a:off x="4707" y="-22752"/>
              <a:ext cx="2169509" cy="1983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Peas / Coleslaw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Ice-Cream, Pears &amp; Chocolate Sauce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6" name="TextBox 42">
              <a:extLst>
                <a:ext uri="{FF2B5EF4-FFF2-40B4-BE49-F238E27FC236}">
                  <a16:creationId xmlns:a16="http://schemas.microsoft.com/office/drawing/2014/main" id="{023A6ABC-15B6-557D-0D96-16D27EF95841}"/>
                </a:ext>
              </a:extLst>
            </p:cNvPr>
            <p:cNvSpPr txBox="1"/>
            <p:nvPr/>
          </p:nvSpPr>
          <p:spPr>
            <a:xfrm>
              <a:off x="2232237" y="-19164"/>
              <a:ext cx="2143364" cy="1983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Cottage Pie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Broccoli /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utternut squash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Wedges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Summer Fruit Cheesecake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D205BF03-2484-0CA7-B505-FB1D2EB7EBD3}"/>
                </a:ext>
              </a:extLst>
            </p:cNvPr>
            <p:cNvSpPr txBox="1"/>
            <p:nvPr/>
          </p:nvSpPr>
          <p:spPr>
            <a:xfrm>
              <a:off x="4385550" y="-26452"/>
              <a:ext cx="2231653" cy="1983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Beef Bolognese</a:t>
              </a:r>
            </a:p>
            <a:p>
              <a:pPr algn="ctr">
                <a:lnSpc>
                  <a:spcPts val="980"/>
                </a:lnSpc>
              </a:pPr>
              <a:endParaRPr lang="en-US" sz="9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Mediterranean vegetables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Garlic Baguette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/ Pasta Spirals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Sticky Date Pudding &amp; 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13FD67F8-770C-C827-71C0-077AF2BDA8B8}"/>
                </a:ext>
              </a:extLst>
            </p:cNvPr>
            <p:cNvSpPr txBox="1"/>
            <p:nvPr/>
          </p:nvSpPr>
          <p:spPr>
            <a:xfrm>
              <a:off x="6637009" y="-30592"/>
              <a:ext cx="2185566" cy="198336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P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ork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L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oin 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Turnip /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reen beans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Krispie Square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B984A65-B339-8E2C-274B-2EB83D54D53B}"/>
                </a:ext>
              </a:extLst>
            </p:cNvPr>
            <p:cNvSpPr txBox="1"/>
            <p:nvPr/>
          </p:nvSpPr>
          <p:spPr>
            <a:xfrm>
              <a:off x="8841423" y="-30592"/>
              <a:ext cx="2202918" cy="22037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School “Chippy Day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”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N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uggets or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ish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illet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hapes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Beans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/Sweetcorn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Frozen Fruit Yoghurt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47" name="Group 41">
            <a:extLst>
              <a:ext uri="{FF2B5EF4-FFF2-40B4-BE49-F238E27FC236}">
                <a16:creationId xmlns:a16="http://schemas.microsoft.com/office/drawing/2014/main" id="{DB68D5AC-1681-4726-A7BE-82381B33AE1E}"/>
              </a:ext>
            </a:extLst>
          </p:cNvPr>
          <p:cNvGrpSpPr/>
          <p:nvPr/>
        </p:nvGrpSpPr>
        <p:grpSpPr>
          <a:xfrm>
            <a:off x="2026259" y="3145661"/>
            <a:ext cx="8380419" cy="1282402"/>
            <a:chOff x="-24437" y="-19050"/>
            <a:chExt cx="11148402" cy="2238241"/>
          </a:xfrm>
        </p:grpSpPr>
        <p:sp>
          <p:nvSpPr>
            <p:cNvPr id="48" name="TextBox 42">
              <a:extLst>
                <a:ext uri="{FF2B5EF4-FFF2-40B4-BE49-F238E27FC236}">
                  <a16:creationId xmlns:a16="http://schemas.microsoft.com/office/drawing/2014/main" id="{DDF46D02-2D36-9499-CEE2-5C405D592BDF}"/>
                </a:ext>
              </a:extLst>
            </p:cNvPr>
            <p:cNvSpPr txBox="1"/>
            <p:nvPr/>
          </p:nvSpPr>
          <p:spPr>
            <a:xfrm>
              <a:off x="-24437" y="-19048"/>
              <a:ext cx="2223432" cy="2014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Baked Pork Sausages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Peas/ Onions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Two Fruits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3">
              <a:extLst>
                <a:ext uri="{FF2B5EF4-FFF2-40B4-BE49-F238E27FC236}">
                  <a16:creationId xmlns:a16="http://schemas.microsoft.com/office/drawing/2014/main" id="{40437390-0BB2-1B56-3EFA-F371588EFD76}"/>
                </a:ext>
              </a:extLst>
            </p:cNvPr>
            <p:cNvSpPr txBox="1"/>
            <p:nvPr/>
          </p:nvSpPr>
          <p:spPr>
            <a:xfrm>
              <a:off x="2260053" y="-19050"/>
              <a:ext cx="2153520" cy="201441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BBQ Pulled Pork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Pizza 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Baton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Carrots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Garlic &amp; Paprika Wedges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Jaffa Cake Pots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44">
              <a:extLst>
                <a:ext uri="{FF2B5EF4-FFF2-40B4-BE49-F238E27FC236}">
                  <a16:creationId xmlns:a16="http://schemas.microsoft.com/office/drawing/2014/main" id="{07987502-882F-0460-ACAB-93301190D682}"/>
                </a:ext>
              </a:extLst>
            </p:cNvPr>
            <p:cNvSpPr txBox="1"/>
            <p:nvPr/>
          </p:nvSpPr>
          <p:spPr>
            <a:xfrm>
              <a:off x="4455976" y="-19050"/>
              <a:ext cx="2210438" cy="22382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Baked Beans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/ Diced Carrots</a:t>
              </a:r>
            </a:p>
            <a:p>
              <a:pPr algn="ctr">
                <a:lnSpc>
                  <a:spcPts val="980"/>
                </a:lnSpc>
              </a:pPr>
              <a:endParaRPr lang="en-US" sz="8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Mashed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/ Baby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Fruit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Sponge &amp;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Custard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45">
              <a:extLst>
                <a:ext uri="{FF2B5EF4-FFF2-40B4-BE49-F238E27FC236}">
                  <a16:creationId xmlns:a16="http://schemas.microsoft.com/office/drawing/2014/main" id="{4C558148-3416-35E6-515F-B2FB727FA0EF}"/>
                </a:ext>
              </a:extLst>
            </p:cNvPr>
            <p:cNvSpPr txBox="1"/>
            <p:nvPr/>
          </p:nvSpPr>
          <p:spPr>
            <a:xfrm>
              <a:off x="6696170" y="-19050"/>
              <a:ext cx="2209885" cy="22382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Turkey,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Stuffing &amp; Gravy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Baton Carrots /Broccoli Florets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Fresh Fruit Salad &amp; Yoghurt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3" name="TextBox 46">
              <a:extLst>
                <a:ext uri="{FF2B5EF4-FFF2-40B4-BE49-F238E27FC236}">
                  <a16:creationId xmlns:a16="http://schemas.microsoft.com/office/drawing/2014/main" id="{49EC7467-24E2-7929-AA57-6229F56AF622}"/>
                </a:ext>
              </a:extLst>
            </p:cNvPr>
            <p:cNvSpPr txBox="1"/>
            <p:nvPr/>
          </p:nvSpPr>
          <p:spPr>
            <a:xfrm>
              <a:off x="8896096" y="-19050"/>
              <a:ext cx="2227869" cy="22382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Burger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 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in Bap with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Onions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Tuna Wrap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Corn on the Cob /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Salad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Lemon Shortbread &amp; Melon Wedge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55" name="Group 28">
            <a:extLst>
              <a:ext uri="{FF2B5EF4-FFF2-40B4-BE49-F238E27FC236}">
                <a16:creationId xmlns:a16="http://schemas.microsoft.com/office/drawing/2014/main" id="{6484EF74-B542-058B-931F-5E9ABD1193CF}"/>
              </a:ext>
            </a:extLst>
          </p:cNvPr>
          <p:cNvGrpSpPr/>
          <p:nvPr/>
        </p:nvGrpSpPr>
        <p:grpSpPr>
          <a:xfrm>
            <a:off x="2005822" y="4356142"/>
            <a:ext cx="8338749" cy="1527278"/>
            <a:chOff x="-47638" y="-69214"/>
            <a:chExt cx="11118332" cy="2033270"/>
          </a:xfrm>
        </p:grpSpPr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1CF16B82-C9DE-29AA-9C29-3FA876E73450}"/>
                </a:ext>
              </a:extLst>
            </p:cNvPr>
            <p:cNvSpPr txBox="1"/>
            <p:nvPr/>
          </p:nvSpPr>
          <p:spPr>
            <a:xfrm>
              <a:off x="-47638" y="-43487"/>
              <a:ext cx="2201959" cy="170726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Beef Bolognaise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/ Broccoli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Pasta Spirals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/Baguette</a:t>
              </a:r>
            </a:p>
            <a:p>
              <a:pPr algn="ctr">
                <a:lnSpc>
                  <a:spcPts val="980"/>
                </a:lnSpc>
              </a:pPr>
              <a:endParaRPr lang="en-US" sz="800" dirty="0" smtClean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 Baked  Potato with Cheese 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6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Chocolate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Sponge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Custard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9" name="TextBox 30">
              <a:extLst>
                <a:ext uri="{FF2B5EF4-FFF2-40B4-BE49-F238E27FC236}">
                  <a16:creationId xmlns:a16="http://schemas.microsoft.com/office/drawing/2014/main" id="{04395E87-F66A-C1C0-093D-DA3D11FD789A}"/>
                </a:ext>
              </a:extLst>
            </p:cNvPr>
            <p:cNvSpPr txBox="1"/>
            <p:nvPr/>
          </p:nvSpPr>
          <p:spPr>
            <a:xfrm>
              <a:off x="2203137" y="-43487"/>
              <a:ext cx="2190323" cy="13658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Breaded Fish &amp; Lemon Mayo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Mushy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Peas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/ Baked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Beans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Potato /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Mash Potato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Raspberry Jelly &amp; Two Fruits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0" name="TextBox 31">
              <a:extLst>
                <a:ext uri="{FF2B5EF4-FFF2-40B4-BE49-F238E27FC236}">
                  <a16:creationId xmlns:a16="http://schemas.microsoft.com/office/drawing/2014/main" id="{9C57C238-6958-EB2A-B09C-B848CC24CDC7}"/>
                </a:ext>
              </a:extLst>
            </p:cNvPr>
            <p:cNvSpPr txBox="1"/>
            <p:nvPr/>
          </p:nvSpPr>
          <p:spPr>
            <a:xfrm>
              <a:off x="4446367" y="-43487"/>
              <a:ext cx="2224615" cy="13658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Bread</a:t>
              </a:r>
            </a:p>
            <a:p>
              <a:pPr algn="ctr">
                <a:lnSpc>
                  <a:spcPts val="980"/>
                </a:lnSpc>
              </a:pP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Peas /Onions 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Noodles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/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Steamed Rice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Chocolate &amp; orange cookie 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1" name="TextBox 32">
              <a:extLst>
                <a:ext uri="{FF2B5EF4-FFF2-40B4-BE49-F238E27FC236}">
                  <a16:creationId xmlns:a16="http://schemas.microsoft.com/office/drawing/2014/main" id="{BD226D62-2546-E90A-8F3A-5725D7AC4DD7}"/>
                </a:ext>
              </a:extLst>
            </p:cNvPr>
            <p:cNvSpPr txBox="1"/>
            <p:nvPr/>
          </p:nvSpPr>
          <p:spPr>
            <a:xfrm>
              <a:off x="6679879" y="-58233"/>
              <a:ext cx="2224613" cy="153653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Roast </a:t>
              </a:r>
              <a:r>
                <a:rPr lang="en-US" sz="850" dirty="0" smtClean="0">
                  <a:solidFill>
                    <a:srgbClr val="000000"/>
                  </a:solidFill>
                  <a:latin typeface="Arimo"/>
                </a:rPr>
                <a:t>Beef </a:t>
              </a: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&amp;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-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50" dirty="0" smtClean="0">
                  <a:solidFill>
                    <a:srgbClr val="000000"/>
                  </a:solidFill>
                  <a:latin typeface="Arimo"/>
                </a:rPr>
                <a:t>Carrot and </a:t>
              </a:r>
              <a:r>
                <a:rPr lang="en-US" sz="850" dirty="0">
                  <a:solidFill>
                    <a:srgbClr val="000000"/>
                  </a:solidFill>
                  <a:latin typeface="Arimo"/>
                </a:rPr>
                <a:t>P</a:t>
              </a:r>
              <a:r>
                <a:rPr lang="en-US" sz="850" dirty="0" smtClean="0">
                  <a:solidFill>
                    <a:srgbClr val="000000"/>
                  </a:solidFill>
                  <a:latin typeface="Arimo"/>
                </a:rPr>
                <a:t>arsnip /Cauliflower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Pineapple Delight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3" name="TextBox 33">
              <a:extLst>
                <a:ext uri="{FF2B5EF4-FFF2-40B4-BE49-F238E27FC236}">
                  <a16:creationId xmlns:a16="http://schemas.microsoft.com/office/drawing/2014/main" id="{28CD8970-B2A5-2855-0298-DA61A7F889A5}"/>
                </a:ext>
              </a:extLst>
            </p:cNvPr>
            <p:cNvSpPr txBox="1"/>
            <p:nvPr/>
          </p:nvSpPr>
          <p:spPr>
            <a:xfrm>
              <a:off x="8957402" y="-69214"/>
              <a:ext cx="2113292" cy="20332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Hot Dog 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with Tomato Ketchup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/ Corn on the Cob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Mashed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Ice-Cream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</p:grpSp>
      <p:grpSp>
        <p:nvGrpSpPr>
          <p:cNvPr id="64" name="Group 34">
            <a:extLst>
              <a:ext uri="{FF2B5EF4-FFF2-40B4-BE49-F238E27FC236}">
                <a16:creationId xmlns:a16="http://schemas.microsoft.com/office/drawing/2014/main" id="{10460082-057F-77A2-81FC-C450E13718EE}"/>
              </a:ext>
            </a:extLst>
          </p:cNvPr>
          <p:cNvGrpSpPr/>
          <p:nvPr/>
        </p:nvGrpSpPr>
        <p:grpSpPr>
          <a:xfrm>
            <a:off x="2039493" y="5632524"/>
            <a:ext cx="8380297" cy="1287932"/>
            <a:chOff x="-7192" y="-54845"/>
            <a:chExt cx="11173730" cy="1717242"/>
          </a:xfrm>
        </p:grpSpPr>
        <p:sp>
          <p:nvSpPr>
            <p:cNvPr id="65" name="TextBox 35">
              <a:extLst>
                <a:ext uri="{FF2B5EF4-FFF2-40B4-BE49-F238E27FC236}">
                  <a16:creationId xmlns:a16="http://schemas.microsoft.com/office/drawing/2014/main" id="{13260143-F898-6EBF-E84F-49FFB5DF5BC9}"/>
                </a:ext>
              </a:extLst>
            </p:cNvPr>
            <p:cNvSpPr txBox="1"/>
            <p:nvPr/>
          </p:nvSpPr>
          <p:spPr>
            <a:xfrm>
              <a:off x="-7192" y="-47472"/>
              <a:ext cx="2183899" cy="17098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Golden Crumbed Fish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Cakes 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Baked Beans &amp; Garden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Peas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Baked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Fruit Sponge and Custard 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6" name="TextBox 36">
              <a:extLst>
                <a:ext uri="{FF2B5EF4-FFF2-40B4-BE49-F238E27FC236}">
                  <a16:creationId xmlns:a16="http://schemas.microsoft.com/office/drawing/2014/main" id="{C755A7ED-B929-A123-E4E9-D11FDAE4E9F7}"/>
                </a:ext>
              </a:extLst>
            </p:cNvPr>
            <p:cNvSpPr txBox="1"/>
            <p:nvPr/>
          </p:nvSpPr>
          <p:spPr>
            <a:xfrm>
              <a:off x="2247899" y="-49065"/>
              <a:ext cx="2177109" cy="11969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 Ham Pizza 0r Lasagne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Sweetcorn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/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 Wedges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/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Baked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smtClean="0">
                  <a:solidFill>
                    <a:srgbClr val="000000"/>
                  </a:solidFill>
                  <a:latin typeface="Arimo"/>
                </a:rPr>
                <a:t>Flakemeal Biscuits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7" name="TextBox 37">
              <a:extLst>
                <a:ext uri="{FF2B5EF4-FFF2-40B4-BE49-F238E27FC236}">
                  <a16:creationId xmlns:a16="http://schemas.microsoft.com/office/drawing/2014/main" id="{FD6862E9-6BCE-3B64-8B7C-F8A4952BC51E}"/>
                </a:ext>
              </a:extLst>
            </p:cNvPr>
            <p:cNvSpPr txBox="1"/>
            <p:nvPr/>
          </p:nvSpPr>
          <p:spPr>
            <a:xfrm>
              <a:off x="4467706" y="-54845"/>
              <a:ext cx="2177020" cy="17098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Curry &amp; Naan Bread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Garden Peas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/ </a:t>
              </a: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ushrooms 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Boiled Rice / Mashed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Arctic Roll and Peaches</a:t>
              </a: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8" name="TextBox 38">
              <a:extLst>
                <a:ext uri="{FF2B5EF4-FFF2-40B4-BE49-F238E27FC236}">
                  <a16:creationId xmlns:a16="http://schemas.microsoft.com/office/drawing/2014/main" id="{0EC9C160-6578-9F63-A179-39D1EE6545A2}"/>
                </a:ext>
              </a:extLst>
            </p:cNvPr>
            <p:cNvSpPr txBox="1"/>
            <p:nvPr/>
          </p:nvSpPr>
          <p:spPr>
            <a:xfrm>
              <a:off x="6738127" y="-54845"/>
              <a:ext cx="2125037" cy="15388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Roast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Gammon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&amp;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Gravy</a:t>
              </a:r>
            </a:p>
            <a:p>
              <a:pPr algn="ctr">
                <a:lnSpc>
                  <a:spcPts val="980"/>
                </a:lnSpc>
              </a:pP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Cabbage/Peas &amp; Corn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Mashed / Oven Roast Potato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Homemade Brownie &amp; Orange Wedges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 dirty="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69" name="TextBox 39">
              <a:extLst>
                <a:ext uri="{FF2B5EF4-FFF2-40B4-BE49-F238E27FC236}">
                  <a16:creationId xmlns:a16="http://schemas.microsoft.com/office/drawing/2014/main" id="{6E9B59B1-9793-9FA5-BC53-FE3708375E39}"/>
                </a:ext>
              </a:extLst>
            </p:cNvPr>
            <p:cNvSpPr txBox="1"/>
            <p:nvPr/>
          </p:nvSpPr>
          <p:spPr>
            <a:xfrm>
              <a:off x="8925194" y="-54845"/>
              <a:ext cx="2241344" cy="17098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Chicken </a:t>
              </a: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Burger In Bap </a:t>
              </a:r>
              <a:endParaRPr lang="en-US" sz="9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Spaghetti Hoops </a:t>
              </a:r>
              <a:r>
                <a:rPr lang="en-US" sz="800" dirty="0" smtClean="0">
                  <a:solidFill>
                    <a:srgbClr val="000000"/>
                  </a:solidFill>
                  <a:latin typeface="Arimo"/>
                </a:rPr>
                <a:t>/ Coleslaw</a:t>
              </a: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800" dirty="0">
                  <a:solidFill>
                    <a:srgbClr val="000000"/>
                  </a:solidFill>
                  <a:latin typeface="Arimo"/>
                </a:rPr>
                <a:t>Chipped / Baby New Potatoes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 Popcorn Cookie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  Apple And Blackcurrant </a:t>
              </a:r>
            </a:p>
            <a:p>
              <a:pPr algn="ctr">
                <a:lnSpc>
                  <a:spcPts val="980"/>
                </a:lnSpc>
              </a:pPr>
              <a:r>
                <a:rPr lang="en-US" sz="900" dirty="0" smtClean="0">
                  <a:solidFill>
                    <a:srgbClr val="000000"/>
                  </a:solidFill>
                  <a:latin typeface="Arimo"/>
                </a:rPr>
                <a:t>  </a:t>
              </a:r>
              <a:r>
                <a:rPr lang="en-US" sz="900" dirty="0">
                  <a:solidFill>
                    <a:srgbClr val="000000"/>
                  </a:solidFill>
                  <a:latin typeface="Arimo"/>
                </a:rPr>
                <a:t>Juice</a:t>
              </a: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800" dirty="0">
                <a:solidFill>
                  <a:srgbClr val="000000"/>
                </a:solidFill>
                <a:latin typeface="Arimo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6A216415F1644B0F17BC0E89F2F5F" ma:contentTypeVersion="16" ma:contentTypeDescription="Create a new document." ma:contentTypeScope="" ma:versionID="9cb99b830af80011116ec90068487da8">
  <xsd:schema xmlns:xsd="http://www.w3.org/2001/XMLSchema" xmlns:xs="http://www.w3.org/2001/XMLSchema" xmlns:p="http://schemas.microsoft.com/office/2006/metadata/properties" xmlns:ns2="f098a31c-cf5f-4701-95f1-80706b2c2303" xmlns:ns3="3fb5e4cd-4fb9-4a04-b8e7-1efb93a0c348" targetNamespace="http://schemas.microsoft.com/office/2006/metadata/properties" ma:root="true" ma:fieldsID="c2f61e07804203a1701d50e68b18b6d6" ns2:_="" ns3:_="">
    <xsd:import namespace="f098a31c-cf5f-4701-95f1-80706b2c2303"/>
    <xsd:import namespace="3fb5e4cd-4fb9-4a04-b8e7-1efb93a0c3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8a31c-cf5f-4701-95f1-80706b2c23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aff38f7-ee34-4d40-91c2-8b7815243f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5e4cd-4fb9-4a04-b8e7-1efb93a0c34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c826e99-0cdf-4f43-8e71-30575ae1e51d}" ma:internalName="TaxCatchAll" ma:showField="CatchAllData" ma:web="3fb5e4cd-4fb9-4a04-b8e7-1efb93a0c3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b5e4cd-4fb9-4a04-b8e7-1efb93a0c348" xsi:nil="true"/>
    <lcf76f155ced4ddcb4097134ff3c332f xmlns="f098a31c-cf5f-4701-95f1-80706b2c230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26B5A5B-B25E-4FE1-8DB8-BFEA9F0BA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8a31c-cf5f-4701-95f1-80706b2c2303"/>
    <ds:schemaRef ds:uri="3fb5e4cd-4fb9-4a04-b8e7-1efb93a0c3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60B22D-5319-4DFE-8ACD-1527ED6347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3CB5BF-9A79-4EEC-B345-C20D9933269C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microsoft.com/office/2006/metadata/properties"/>
    <ds:schemaRef ds:uri="3fb5e4cd-4fb9-4a04-b8e7-1efb93a0c348"/>
    <ds:schemaRef ds:uri="f098a31c-cf5f-4701-95f1-80706b2c2303"/>
    <ds:schemaRef ds:uri="http://purl.org/dc/elements/1.1/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12019</TotalTime>
  <Words>460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League Spartan</vt:lpstr>
      <vt:lpstr>Arimo Bold</vt:lpstr>
      <vt:lpstr>Arimo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Trevor Clarke</dc:creator>
  <cp:lastModifiedBy>A Morrow</cp:lastModifiedBy>
  <cp:revision>32</cp:revision>
  <cp:lastPrinted>2024-02-09T09:01:53Z</cp:lastPrinted>
  <dcterms:created xsi:type="dcterms:W3CDTF">2006-08-16T00:00:00Z</dcterms:created>
  <dcterms:modified xsi:type="dcterms:W3CDTF">2024-02-09T09:02:43Z</dcterms:modified>
  <dc:identifier>DAFtH4vaNcA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0x010100CEF6A216415F1644B0F17BC0E89F2F5F</vt:lpwstr>
  </property>
  <property fmtid="{D5CDD505-2E9C-101B-9397-08002B2CF9AE}" pid="3" name="MediaServiceImageTags">
    <vt:lpwstr/>
  </property>
</Properties>
</file>